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obby Jones" charset="1" panose="00000000000000000000"/>
      <p:regular r:id="rId19"/>
    </p:embeddedFont>
    <p:embeddedFont>
      <p:font typeface="Canva Sans Bold" charset="1" panose="020B0803030501040103"/>
      <p:regular r:id="rId20"/>
    </p:embeddedFont>
    <p:embeddedFont>
      <p:font typeface="Livvic"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457665" y="-170095"/>
            <a:ext cx="10907152" cy="10711683"/>
            <a:chOff x="0" y="0"/>
            <a:chExt cx="2872665" cy="2821184"/>
          </a:xfrm>
        </p:grpSpPr>
        <p:sp>
          <p:nvSpPr>
            <p:cNvPr name="Freeform 4" id="4"/>
            <p:cNvSpPr/>
            <p:nvPr/>
          </p:nvSpPr>
          <p:spPr>
            <a:xfrm flipH="false" flipV="false" rot="0">
              <a:off x="0" y="0"/>
              <a:ext cx="2872665" cy="2821184"/>
            </a:xfrm>
            <a:custGeom>
              <a:avLst/>
              <a:gdLst/>
              <a:ahLst/>
              <a:cxnLst/>
              <a:rect r="r" b="b" t="t" l="l"/>
              <a:pathLst>
                <a:path h="2821184" w="2872665">
                  <a:moveTo>
                    <a:pt x="0" y="0"/>
                  </a:moveTo>
                  <a:lnTo>
                    <a:pt x="2872665" y="0"/>
                  </a:lnTo>
                  <a:lnTo>
                    <a:pt x="2872665" y="2821184"/>
                  </a:lnTo>
                  <a:lnTo>
                    <a:pt x="0" y="2821184"/>
                  </a:lnTo>
                  <a:close/>
                </a:path>
              </a:pathLst>
            </a:custGeom>
            <a:solidFill>
              <a:srgbClr val="093362">
                <a:alpha val="80000"/>
              </a:srgbClr>
            </a:solidFill>
          </p:spPr>
        </p:sp>
        <p:sp>
          <p:nvSpPr>
            <p:cNvPr name="TextBox 5" id="5"/>
            <p:cNvSpPr txBox="true"/>
            <p:nvPr/>
          </p:nvSpPr>
          <p:spPr>
            <a:xfrm>
              <a:off x="0" y="-47625"/>
              <a:ext cx="2872665" cy="286880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98690" y="1618278"/>
            <a:ext cx="6289316" cy="1839625"/>
          </a:xfrm>
          <a:custGeom>
            <a:avLst/>
            <a:gdLst/>
            <a:ahLst/>
            <a:cxnLst/>
            <a:rect r="r" b="b" t="t" l="l"/>
            <a:pathLst>
              <a:path h="1839625" w="6289316">
                <a:moveTo>
                  <a:pt x="0" y="0"/>
                </a:moveTo>
                <a:lnTo>
                  <a:pt x="6289316" y="0"/>
                </a:lnTo>
                <a:lnTo>
                  <a:pt x="6289316" y="1839624"/>
                </a:lnTo>
                <a:lnTo>
                  <a:pt x="0" y="183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3943677"/>
            <a:ext cx="16973468" cy="3351084"/>
          </a:xfrm>
          <a:prstGeom prst="rect">
            <a:avLst/>
          </a:prstGeom>
        </p:spPr>
        <p:txBody>
          <a:bodyPr anchor="t" rtlCol="false" tIns="0" lIns="0" bIns="0" rIns="0">
            <a:spAutoFit/>
          </a:bodyPr>
          <a:lstStyle/>
          <a:p>
            <a:pPr algn="ctr">
              <a:lnSpc>
                <a:spcPts val="24429"/>
              </a:lnSpc>
            </a:pPr>
            <a:r>
              <a:rPr lang="en-US" sz="25184">
                <a:solidFill>
                  <a:srgbClr val="FFFFFF"/>
                </a:solidFill>
                <a:latin typeface="Bobby Jones"/>
                <a:ea typeface="Bobby Jones"/>
                <a:cs typeface="Bobby Jones"/>
                <a:sym typeface="Bobby Jones"/>
              </a:rPr>
              <a:t>PREDATORS</a:t>
            </a:r>
          </a:p>
        </p:txBody>
      </p:sp>
      <p:sp>
        <p:nvSpPr>
          <p:cNvPr name="TextBox 8" id="8"/>
          <p:cNvSpPr txBox="true"/>
          <p:nvPr/>
        </p:nvSpPr>
        <p:spPr>
          <a:xfrm rot="0">
            <a:off x="1622601" y="6842838"/>
            <a:ext cx="9170394" cy="856223"/>
          </a:xfrm>
          <a:prstGeom prst="rect">
            <a:avLst/>
          </a:prstGeom>
        </p:spPr>
        <p:txBody>
          <a:bodyPr anchor="t" rtlCol="false" tIns="0" lIns="0" bIns="0" rIns="0">
            <a:spAutoFit/>
          </a:bodyPr>
          <a:lstStyle/>
          <a:p>
            <a:pPr algn="ctr">
              <a:lnSpc>
                <a:spcPts val="3492"/>
              </a:lnSpc>
            </a:pPr>
            <a:r>
              <a:rPr lang="en-US" sz="2494" b="true">
                <a:solidFill>
                  <a:srgbClr val="FFFFFF"/>
                </a:solidFill>
                <a:latin typeface="Canva Sans Bold"/>
                <a:ea typeface="Canva Sans Bold"/>
                <a:cs typeface="Canva Sans Bold"/>
                <a:sym typeface="Canva Sans Bold"/>
              </a:rPr>
              <a:t>a dedicated group of innovators focused on tackling climate change through impactful website solutions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0968" t="0" r="-20968" b="0"/>
              </a:stretch>
            </a:blipFill>
          </p:spPr>
        </p:sp>
      </p:grpSp>
      <p:sp>
        <p:nvSpPr>
          <p:cNvPr name="TextBox 4" id="4"/>
          <p:cNvSpPr txBox="true"/>
          <p:nvPr/>
        </p:nvSpPr>
        <p:spPr>
          <a:xfrm rot="0">
            <a:off x="1247923" y="2791627"/>
            <a:ext cx="7623017" cy="7202169"/>
          </a:xfrm>
          <a:prstGeom prst="rect">
            <a:avLst/>
          </a:prstGeom>
        </p:spPr>
        <p:txBody>
          <a:bodyPr anchor="t" rtlCol="false" tIns="0" lIns="0" bIns="0" rIns="0">
            <a:spAutoFit/>
          </a:bodyPr>
          <a:lstStyle/>
          <a:p>
            <a:pPr algn="ctr">
              <a:lnSpc>
                <a:spcPts val="5180"/>
              </a:lnSpc>
            </a:pPr>
          </a:p>
          <a:p>
            <a:pPr algn="ctr">
              <a:lnSpc>
                <a:spcPts val="5180"/>
              </a:lnSpc>
            </a:pPr>
            <a:r>
              <a:rPr lang="en-US" sz="3700">
                <a:solidFill>
                  <a:srgbClr val="FFFFFF"/>
                </a:solidFill>
                <a:latin typeface="Livvic"/>
                <a:ea typeface="Livvic"/>
                <a:cs typeface="Livvic"/>
                <a:sym typeface="Livvic"/>
              </a:rPr>
              <a:t>In an age where climate change is one of the most pressing challenges facing our planet, Climate Insights Platform is dedicated to empowering individuals and communities with the knowledge and tools necessary to understand and combat environmental issues.</a:t>
            </a:r>
          </a:p>
          <a:p>
            <a:pPr algn="ctr">
              <a:lnSpc>
                <a:spcPts val="5180"/>
              </a:lnSpc>
            </a:pPr>
          </a:p>
          <a:p>
            <a:pPr algn="ctr" marL="0" indent="0" lvl="1">
              <a:lnSpc>
                <a:spcPts val="5180"/>
              </a:lnSpc>
              <a:spcBef>
                <a:spcPct val="0"/>
              </a:spcBef>
            </a:pPr>
          </a:p>
        </p:txBody>
      </p:sp>
      <p:sp>
        <p:nvSpPr>
          <p:cNvPr name="TextBox 5" id="5"/>
          <p:cNvSpPr txBox="true"/>
          <p:nvPr/>
        </p:nvSpPr>
        <p:spPr>
          <a:xfrm rot="0">
            <a:off x="459906" y="224471"/>
            <a:ext cx="9199051" cy="2970501"/>
          </a:xfrm>
          <a:prstGeom prst="rect">
            <a:avLst/>
          </a:prstGeom>
        </p:spPr>
        <p:txBody>
          <a:bodyPr anchor="t" rtlCol="false" tIns="0" lIns="0" bIns="0" rIns="0">
            <a:spAutoFit/>
          </a:bodyPr>
          <a:lstStyle/>
          <a:p>
            <a:pPr algn="ctr">
              <a:lnSpc>
                <a:spcPts val="11841"/>
              </a:lnSpc>
            </a:pPr>
            <a:r>
              <a:rPr lang="en-US" sz="8458">
                <a:solidFill>
                  <a:srgbClr val="FFFFFF"/>
                </a:solidFill>
                <a:latin typeface="Bobby Jones"/>
                <a:ea typeface="Bobby Jones"/>
                <a:cs typeface="Bobby Jones"/>
                <a:sym typeface="Bobby Jones"/>
              </a:rPr>
              <a:t>WELCOME TO CLIMATE </a:t>
            </a:r>
          </a:p>
          <a:p>
            <a:pPr algn="ctr">
              <a:lnSpc>
                <a:spcPts val="11841"/>
              </a:lnSpc>
            </a:pPr>
            <a:r>
              <a:rPr lang="en-US" sz="8458">
                <a:solidFill>
                  <a:srgbClr val="FFFFFF"/>
                </a:solidFill>
                <a:latin typeface="Bobby Jones"/>
                <a:ea typeface="Bobby Jones"/>
                <a:cs typeface="Bobby Jones"/>
                <a:sym typeface="Bobby Jones"/>
              </a:rPr>
              <a:t>INSIGHTS PLATFORM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1272" y="1822318"/>
            <a:ext cx="9002367" cy="7662171"/>
          </a:xfrm>
          <a:prstGeom prst="rect">
            <a:avLst/>
          </a:prstGeom>
        </p:spPr>
        <p:txBody>
          <a:bodyPr anchor="t" rtlCol="false" tIns="0" lIns="0" bIns="0" rIns="0">
            <a:spAutoFit/>
          </a:bodyPr>
          <a:lstStyle/>
          <a:p>
            <a:pPr algn="ctr">
              <a:lnSpc>
                <a:spcPts val="4343"/>
              </a:lnSpc>
            </a:pPr>
            <a:r>
              <a:rPr lang="en-US" sz="3102">
                <a:solidFill>
                  <a:srgbClr val="093362"/>
                </a:solidFill>
                <a:latin typeface="Livvic"/>
                <a:ea typeface="Livvic"/>
                <a:cs typeface="Livvic"/>
                <a:sym typeface="Livvic"/>
              </a:rPr>
              <a:t>We aim to provide users with:</a:t>
            </a:r>
          </a:p>
          <a:p>
            <a:pPr algn="ctr">
              <a:lnSpc>
                <a:spcPts val="4343"/>
              </a:lnSpc>
            </a:pPr>
            <a:r>
              <a:rPr lang="en-US" sz="3102">
                <a:solidFill>
                  <a:srgbClr val="093362"/>
                </a:solidFill>
                <a:latin typeface="Livvic"/>
                <a:ea typeface="Livvic"/>
                <a:cs typeface="Livvic"/>
                <a:sym typeface="Livvic"/>
              </a:rPr>
              <a:t>Real-time Data: Access to up-to-date information on global temperatures, CO₂ levels, and climate trends.</a:t>
            </a:r>
          </a:p>
          <a:p>
            <a:pPr algn="ctr">
              <a:lnSpc>
                <a:spcPts val="4343"/>
              </a:lnSpc>
            </a:pPr>
            <a:r>
              <a:rPr lang="en-US" sz="3102">
                <a:solidFill>
                  <a:srgbClr val="093362"/>
                </a:solidFill>
                <a:latin typeface="Livvic"/>
                <a:ea typeface="Livvic"/>
                <a:cs typeface="Livvic"/>
                <a:sym typeface="Livvic"/>
              </a:rPr>
              <a:t>Interactive Tools: Utilize our predictive models to assess climate impacts based on different environmental factors.</a:t>
            </a:r>
          </a:p>
          <a:p>
            <a:pPr algn="ctr">
              <a:lnSpc>
                <a:spcPts val="4343"/>
              </a:lnSpc>
            </a:pPr>
            <a:r>
              <a:rPr lang="en-US" sz="3102">
                <a:solidFill>
                  <a:srgbClr val="093362"/>
                </a:solidFill>
                <a:latin typeface="Livvic"/>
                <a:ea typeface="Livvic"/>
                <a:cs typeface="Livvic"/>
                <a:sym typeface="Livvic"/>
              </a:rPr>
              <a:t>Personalized Footprint Tracking: Calculate and track your carbon footprint through our comprehensive footprint tracker, helping you understand your impact on the environment.</a:t>
            </a:r>
          </a:p>
          <a:p>
            <a:pPr algn="ctr" marL="0" indent="0" lvl="1">
              <a:lnSpc>
                <a:spcPts val="4343"/>
              </a:lnSpc>
              <a:spcBef>
                <a:spcPct val="0"/>
              </a:spcBef>
            </a:pPr>
            <a:r>
              <a:rPr lang="en-US" sz="3102">
                <a:solidFill>
                  <a:srgbClr val="093362"/>
                </a:solidFill>
                <a:latin typeface="Livvic"/>
                <a:ea typeface="Livvic"/>
                <a:cs typeface="Livvic"/>
                <a:sym typeface="Livvic"/>
              </a:rPr>
              <a:t>Community Engagement: Join a community of like-minded individuals committed to sustainability and climate action.</a:t>
            </a:r>
          </a:p>
        </p:txBody>
      </p:sp>
      <p:sp>
        <p:nvSpPr>
          <p:cNvPr name="TextBox 3" id="3"/>
          <p:cNvSpPr txBox="true"/>
          <p:nvPr/>
        </p:nvSpPr>
        <p:spPr>
          <a:xfrm rot="0">
            <a:off x="1028700" y="424774"/>
            <a:ext cx="7707511" cy="2724939"/>
          </a:xfrm>
          <a:prstGeom prst="rect">
            <a:avLst/>
          </a:prstGeom>
        </p:spPr>
        <p:txBody>
          <a:bodyPr anchor="t" rtlCol="false" tIns="0" lIns="0" bIns="0" rIns="0">
            <a:spAutoFit/>
          </a:bodyPr>
          <a:lstStyle/>
          <a:p>
            <a:pPr algn="ctr">
              <a:lnSpc>
                <a:spcPts val="10398"/>
              </a:lnSpc>
            </a:pPr>
            <a:r>
              <a:rPr lang="en-US" sz="10295">
                <a:solidFill>
                  <a:srgbClr val="093362"/>
                </a:solidFill>
                <a:latin typeface="Bobby Jones"/>
                <a:ea typeface="Bobby Jones"/>
                <a:cs typeface="Bobby Jones"/>
                <a:sym typeface="Bobby Jones"/>
              </a:rPr>
              <a:t>OUR MISSION</a:t>
            </a:r>
          </a:p>
          <a:p>
            <a:pPr algn="ctr">
              <a:lnSpc>
                <a:spcPts val="10398"/>
              </a:lnSpc>
            </a:pPr>
          </a:p>
        </p:txBody>
      </p:sp>
      <p:grpSp>
        <p:nvGrpSpPr>
          <p:cNvPr name="Group 4" id="4"/>
          <p:cNvGrpSpPr/>
          <p:nvPr/>
        </p:nvGrpSpPr>
        <p:grpSpPr>
          <a:xfrm rot="0">
            <a:off x="9889429" y="-669541"/>
            <a:ext cx="8804453" cy="13206680"/>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3806" t="0" r="-53806" b="0"/>
              </a:stretch>
            </a:blipFill>
          </p:spPr>
        </p:sp>
      </p:grpSp>
      <p:sp>
        <p:nvSpPr>
          <p:cNvPr name="TextBox 4" id="4"/>
          <p:cNvSpPr txBox="true"/>
          <p:nvPr/>
        </p:nvSpPr>
        <p:spPr>
          <a:xfrm rot="0">
            <a:off x="369406" y="2786351"/>
            <a:ext cx="9026099" cy="5923421"/>
          </a:xfrm>
          <a:prstGeom prst="rect">
            <a:avLst/>
          </a:prstGeom>
        </p:spPr>
        <p:txBody>
          <a:bodyPr anchor="t" rtlCol="false" tIns="0" lIns="0" bIns="0" rIns="0">
            <a:spAutoFit/>
          </a:bodyPr>
          <a:lstStyle/>
          <a:p>
            <a:pPr algn="ctr">
              <a:lnSpc>
                <a:spcPts val="4711"/>
              </a:lnSpc>
            </a:pPr>
            <a:r>
              <a:rPr lang="en-US" sz="3365">
                <a:solidFill>
                  <a:srgbClr val="FFFFFF"/>
                </a:solidFill>
                <a:latin typeface="Livvic"/>
                <a:ea typeface="Livvic"/>
                <a:cs typeface="Livvic"/>
                <a:sym typeface="Livvic"/>
              </a:rPr>
              <a:t>Climate Dashboard: Visualize essential climate data with our intuitive dashboard.</a:t>
            </a:r>
          </a:p>
          <a:p>
            <a:pPr algn="ctr">
              <a:lnSpc>
                <a:spcPts val="4711"/>
              </a:lnSpc>
            </a:pPr>
            <a:r>
              <a:rPr lang="en-US" sz="3365">
                <a:solidFill>
                  <a:srgbClr val="FFFFFF"/>
                </a:solidFill>
                <a:latin typeface="Livvic"/>
                <a:ea typeface="Livvic"/>
                <a:cs typeface="Livvic"/>
                <a:sym typeface="Livvic"/>
              </a:rPr>
              <a:t>Prediction Tools: Input various factors to see how they may affect future climate scenarios.</a:t>
            </a:r>
          </a:p>
          <a:p>
            <a:pPr algn="ctr">
              <a:lnSpc>
                <a:spcPts val="4711"/>
              </a:lnSpc>
            </a:pPr>
            <a:r>
              <a:rPr lang="en-US" sz="3365">
                <a:solidFill>
                  <a:srgbClr val="FFFFFF"/>
                </a:solidFill>
                <a:latin typeface="Livvic"/>
                <a:ea typeface="Livvic"/>
                <a:cs typeface="Livvic"/>
                <a:sym typeface="Livvic"/>
              </a:rPr>
              <a:t>Educational Resources: Access articles, infographics, and resources to deepen your understanding of climate science.</a:t>
            </a:r>
          </a:p>
          <a:p>
            <a:pPr algn="ctr" marL="0" indent="0" lvl="1">
              <a:lnSpc>
                <a:spcPts val="4711"/>
              </a:lnSpc>
              <a:spcBef>
                <a:spcPct val="0"/>
              </a:spcBef>
            </a:pPr>
            <a:r>
              <a:rPr lang="en-US" sz="3365">
                <a:solidFill>
                  <a:srgbClr val="FFFFFF"/>
                </a:solidFill>
                <a:latin typeface="Livvic"/>
                <a:ea typeface="Livvic"/>
                <a:cs typeface="Livvic"/>
                <a:sym typeface="Livvic"/>
              </a:rPr>
              <a:t>Together, we can make a difference! Start your journey towards a more sustainable future today.</a:t>
            </a:r>
          </a:p>
        </p:txBody>
      </p:sp>
      <p:sp>
        <p:nvSpPr>
          <p:cNvPr name="TextBox 5" id="5"/>
          <p:cNvSpPr txBox="true"/>
          <p:nvPr/>
        </p:nvSpPr>
        <p:spPr>
          <a:xfrm rot="0">
            <a:off x="1028700" y="321949"/>
            <a:ext cx="7707511" cy="2724939"/>
          </a:xfrm>
          <a:prstGeom prst="rect">
            <a:avLst/>
          </a:prstGeom>
        </p:spPr>
        <p:txBody>
          <a:bodyPr anchor="t" rtlCol="false" tIns="0" lIns="0" bIns="0" rIns="0">
            <a:spAutoFit/>
          </a:bodyPr>
          <a:lstStyle/>
          <a:p>
            <a:pPr algn="ctr">
              <a:lnSpc>
                <a:spcPts val="10398"/>
              </a:lnSpc>
            </a:pPr>
            <a:r>
              <a:rPr lang="en-US" sz="10295">
                <a:solidFill>
                  <a:srgbClr val="FFFFFF"/>
                </a:solidFill>
                <a:latin typeface="Bobby Jones"/>
                <a:ea typeface="Bobby Jones"/>
                <a:cs typeface="Bobby Jones"/>
                <a:sym typeface="Bobby Jones"/>
              </a:rPr>
              <a:t>KEY FEATURES</a:t>
            </a:r>
          </a:p>
          <a:p>
            <a:pPr algn="ctr">
              <a:lnSpc>
                <a:spcPts val="1039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2177" t="-49934" r="-56176" b="-58419"/>
            </a:stretch>
          </a:blipFill>
        </p:spPr>
      </p:sp>
      <p:grpSp>
        <p:nvGrpSpPr>
          <p:cNvPr name="Group 3" id="3"/>
          <p:cNvGrpSpPr/>
          <p:nvPr/>
        </p:nvGrpSpPr>
        <p:grpSpPr>
          <a:xfrm rot="0">
            <a:off x="-457665" y="3230789"/>
            <a:ext cx="19203330" cy="4628115"/>
            <a:chOff x="0" y="0"/>
            <a:chExt cx="5057667" cy="1218928"/>
          </a:xfrm>
        </p:grpSpPr>
        <p:sp>
          <p:nvSpPr>
            <p:cNvPr name="Freeform 4" id="4"/>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5" id="5"/>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57996" y="583524"/>
            <a:ext cx="9119952" cy="91199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20650" y="846178"/>
            <a:ext cx="8594644" cy="85946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497037" y="1222581"/>
            <a:ext cx="7841869" cy="7841838"/>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5898" r="0" b="-15898"/>
              </a:stretch>
            </a:blipFill>
          </p:spPr>
        </p:sp>
      </p:grpSp>
      <p:sp>
        <p:nvSpPr>
          <p:cNvPr name="TextBox 14" id="14"/>
          <p:cNvSpPr txBox="true"/>
          <p:nvPr/>
        </p:nvSpPr>
        <p:spPr>
          <a:xfrm rot="0">
            <a:off x="1028700" y="3937507"/>
            <a:ext cx="6829296" cy="3471854"/>
          </a:xfrm>
          <a:prstGeom prst="rect">
            <a:avLst/>
          </a:prstGeom>
        </p:spPr>
        <p:txBody>
          <a:bodyPr anchor="t" rtlCol="false" tIns="0" lIns="0" bIns="0" rIns="0">
            <a:spAutoFit/>
          </a:bodyPr>
          <a:lstStyle/>
          <a:p>
            <a:pPr algn="ctr">
              <a:lnSpc>
                <a:spcPts val="13126"/>
              </a:lnSpc>
            </a:pPr>
            <a:r>
              <a:rPr lang="en-US" sz="13532">
                <a:solidFill>
                  <a:srgbClr val="FFFFFF"/>
                </a:solidFill>
                <a:latin typeface="Bobby Jones"/>
                <a:ea typeface="Bobby Jones"/>
                <a:cs typeface="Bobby Jones"/>
                <a:sym typeface="Bobby Jones"/>
              </a:rPr>
              <a:t>THANK YOU!</a:t>
            </a:r>
          </a:p>
        </p:txBody>
      </p:sp>
      <p:sp>
        <p:nvSpPr>
          <p:cNvPr name="TextBox 15" id="15"/>
          <p:cNvSpPr txBox="true"/>
          <p:nvPr/>
        </p:nvSpPr>
        <p:spPr>
          <a:xfrm rot="0">
            <a:off x="3722958" y="7744604"/>
            <a:ext cx="6829296" cy="906145"/>
          </a:xfrm>
          <a:prstGeom prst="rect">
            <a:avLst/>
          </a:prstGeom>
        </p:spPr>
        <p:txBody>
          <a:bodyPr anchor="t" rtlCol="false" tIns="0" lIns="0" bIns="0" rIns="0">
            <a:spAutoFit/>
          </a:bodyPr>
          <a:lstStyle/>
          <a:p>
            <a:pPr algn="ctr">
              <a:lnSpc>
                <a:spcPts val="7279"/>
              </a:lnSpc>
            </a:pPr>
            <a:r>
              <a:rPr lang="en-US" sz="5199">
                <a:solidFill>
                  <a:srgbClr val="FFFFFF"/>
                </a:solidFill>
                <a:latin typeface="Bobby Jones"/>
                <a:ea typeface="Bobby Jones"/>
                <a:cs typeface="Bobby Jones"/>
                <a:sym typeface="Bobby Jones"/>
              </a:rPr>
              <a:t>PREDATORS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121586" y="-360206"/>
            <a:ext cx="8976059" cy="11007412"/>
            <a:chOff x="0" y="0"/>
            <a:chExt cx="2364065" cy="2899072"/>
          </a:xfrm>
        </p:grpSpPr>
        <p:sp>
          <p:nvSpPr>
            <p:cNvPr name="Freeform 3" id="3"/>
            <p:cNvSpPr/>
            <p:nvPr/>
          </p:nvSpPr>
          <p:spPr>
            <a:xfrm flipH="false" flipV="false" rot="0">
              <a:off x="0" y="0"/>
              <a:ext cx="2364065" cy="2899072"/>
            </a:xfrm>
            <a:custGeom>
              <a:avLst/>
              <a:gdLst/>
              <a:ahLst/>
              <a:cxnLst/>
              <a:rect r="r" b="b" t="t" l="l"/>
              <a:pathLst>
                <a:path h="2899072" w="2364065">
                  <a:moveTo>
                    <a:pt x="0" y="0"/>
                  </a:moveTo>
                  <a:lnTo>
                    <a:pt x="2364065" y="0"/>
                  </a:lnTo>
                  <a:lnTo>
                    <a:pt x="2364065" y="2899072"/>
                  </a:lnTo>
                  <a:lnTo>
                    <a:pt x="0" y="2899072"/>
                  </a:lnTo>
                  <a:close/>
                </a:path>
              </a:pathLst>
            </a:custGeom>
            <a:solidFill>
              <a:srgbClr val="FFFFFF"/>
            </a:solidFill>
          </p:spPr>
        </p:sp>
        <p:sp>
          <p:nvSpPr>
            <p:cNvPr name="TextBox 4" id="4"/>
            <p:cNvSpPr txBox="true"/>
            <p:nvPr/>
          </p:nvSpPr>
          <p:spPr>
            <a:xfrm>
              <a:off x="0" y="-47625"/>
              <a:ext cx="2364065" cy="29466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585569"/>
            <a:ext cx="7728635" cy="4315460"/>
          </a:xfrm>
          <a:prstGeom prst="rect">
            <a:avLst/>
          </a:prstGeom>
        </p:spPr>
        <p:txBody>
          <a:bodyPr anchor="t" rtlCol="false" tIns="0" lIns="0" bIns="0" rIns="0">
            <a:spAutoFit/>
          </a:bodyPr>
          <a:lstStyle/>
          <a:p>
            <a:pPr algn="ctr" marL="885194" indent="-442597" lvl="1">
              <a:lnSpc>
                <a:spcPts val="5740"/>
              </a:lnSpc>
              <a:buFont typeface="Arial"/>
              <a:buChar char="•"/>
            </a:pPr>
            <a:r>
              <a:rPr lang="en-US" sz="4100">
                <a:solidFill>
                  <a:srgbClr val="FFFFFF"/>
                </a:solidFill>
                <a:latin typeface="Livvic"/>
                <a:ea typeface="Livvic"/>
                <a:cs typeface="Livvic"/>
                <a:sym typeface="Livvic"/>
              </a:rPr>
              <a:t>NITHIN  JACOB</a:t>
            </a:r>
          </a:p>
          <a:p>
            <a:pPr algn="ctr" marL="885194" indent="-442597" lvl="1">
              <a:lnSpc>
                <a:spcPts val="5740"/>
              </a:lnSpc>
              <a:buFont typeface="Arial"/>
              <a:buChar char="•"/>
            </a:pPr>
            <a:r>
              <a:rPr lang="en-US" sz="4100">
                <a:solidFill>
                  <a:srgbClr val="FFFFFF"/>
                </a:solidFill>
                <a:latin typeface="Livvic"/>
                <a:ea typeface="Livvic"/>
                <a:cs typeface="Livvic"/>
                <a:sym typeface="Livvic"/>
              </a:rPr>
              <a:t>ABHISHEK JOJI</a:t>
            </a:r>
          </a:p>
          <a:p>
            <a:pPr algn="ctr" marL="885194" indent="-442597" lvl="1">
              <a:lnSpc>
                <a:spcPts val="5740"/>
              </a:lnSpc>
              <a:buFont typeface="Arial"/>
              <a:buChar char="•"/>
            </a:pPr>
            <a:r>
              <a:rPr lang="en-US" sz="4100">
                <a:solidFill>
                  <a:srgbClr val="FFFFFF"/>
                </a:solidFill>
                <a:latin typeface="Livvic"/>
                <a:ea typeface="Livvic"/>
                <a:cs typeface="Livvic"/>
                <a:sym typeface="Livvic"/>
              </a:rPr>
              <a:t>AMAN MATHEW JOSEPH</a:t>
            </a:r>
          </a:p>
          <a:p>
            <a:pPr algn="ctr" marL="885194" indent="-442597" lvl="1">
              <a:lnSpc>
                <a:spcPts val="5740"/>
              </a:lnSpc>
              <a:buFont typeface="Arial"/>
              <a:buChar char="•"/>
            </a:pPr>
            <a:r>
              <a:rPr lang="en-US" sz="4100">
                <a:solidFill>
                  <a:srgbClr val="FFFFFF"/>
                </a:solidFill>
                <a:latin typeface="Livvic"/>
                <a:ea typeface="Livvic"/>
                <a:cs typeface="Livvic"/>
                <a:sym typeface="Livvic"/>
              </a:rPr>
              <a:t>CYRIL JOSEPH</a:t>
            </a:r>
          </a:p>
          <a:p>
            <a:pPr algn="ctr" marL="885194" indent="-442597" lvl="1">
              <a:lnSpc>
                <a:spcPts val="5740"/>
              </a:lnSpc>
              <a:buFont typeface="Arial"/>
              <a:buChar char="•"/>
            </a:pPr>
            <a:r>
              <a:rPr lang="en-US" sz="4100">
                <a:solidFill>
                  <a:srgbClr val="FFFFFF"/>
                </a:solidFill>
                <a:latin typeface="Livvic"/>
                <a:ea typeface="Livvic"/>
                <a:cs typeface="Livvic"/>
                <a:sym typeface="Livvic"/>
              </a:rPr>
              <a:t>BISMI A</a:t>
            </a:r>
          </a:p>
          <a:p>
            <a:pPr algn="ctr" marL="885194" indent="-442597" lvl="1">
              <a:lnSpc>
                <a:spcPts val="5740"/>
              </a:lnSpc>
              <a:buFont typeface="Arial"/>
              <a:buChar char="•"/>
            </a:pPr>
            <a:r>
              <a:rPr lang="en-US" sz="4100">
                <a:solidFill>
                  <a:srgbClr val="FFFFFF"/>
                </a:solidFill>
                <a:latin typeface="Livvic"/>
                <a:ea typeface="Livvic"/>
                <a:cs typeface="Livvic"/>
                <a:sym typeface="Livvic"/>
              </a:rPr>
              <a:t>PARVATHY RAJEEV</a:t>
            </a:r>
          </a:p>
        </p:txBody>
      </p:sp>
      <p:sp>
        <p:nvSpPr>
          <p:cNvPr name="TextBox 6" id="6"/>
          <p:cNvSpPr txBox="true"/>
          <p:nvPr/>
        </p:nvSpPr>
        <p:spPr>
          <a:xfrm rot="0">
            <a:off x="1415365" y="1816603"/>
            <a:ext cx="7728635" cy="1630062"/>
          </a:xfrm>
          <a:prstGeom prst="rect">
            <a:avLst/>
          </a:prstGeom>
        </p:spPr>
        <p:txBody>
          <a:bodyPr anchor="t" rtlCol="false" tIns="0" lIns="0" bIns="0" rIns="0">
            <a:spAutoFit/>
          </a:bodyPr>
          <a:lstStyle/>
          <a:p>
            <a:pPr algn="ctr">
              <a:lnSpc>
                <a:spcPts val="12014"/>
              </a:lnSpc>
            </a:pPr>
            <a:r>
              <a:rPr lang="en-US" sz="11895">
                <a:solidFill>
                  <a:srgbClr val="FFFFFF"/>
                </a:solidFill>
                <a:latin typeface="Bobby Jones"/>
                <a:ea typeface="Bobby Jones"/>
                <a:cs typeface="Bobby Jones"/>
                <a:sym typeface="Bobby Jones"/>
              </a:rPr>
              <a:t>TEAM</a:t>
            </a:r>
          </a:p>
        </p:txBody>
      </p:sp>
      <p:grpSp>
        <p:nvGrpSpPr>
          <p:cNvPr name="Group 7" id="7"/>
          <p:cNvGrpSpPr/>
          <p:nvPr/>
        </p:nvGrpSpPr>
        <p:grpSpPr>
          <a:xfrm rot="0">
            <a:off x="9737029" y="-821941"/>
            <a:ext cx="8804453" cy="13206680"/>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59" t="0" r="-62359"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9846" y="1901830"/>
            <a:ext cx="6858478" cy="7701988"/>
          </a:xfrm>
          <a:prstGeom prst="rect">
            <a:avLst/>
          </a:prstGeom>
        </p:spPr>
        <p:txBody>
          <a:bodyPr anchor="t" rtlCol="false" tIns="0" lIns="0" bIns="0" rIns="0">
            <a:spAutoFit/>
          </a:bodyPr>
          <a:lstStyle/>
          <a:p>
            <a:pPr algn="ctr">
              <a:lnSpc>
                <a:spcPts val="4686"/>
              </a:lnSpc>
            </a:pPr>
            <a:r>
              <a:rPr lang="en-US" sz="3347">
                <a:solidFill>
                  <a:srgbClr val="093362"/>
                </a:solidFill>
                <a:latin typeface="Livvic"/>
                <a:ea typeface="Livvic"/>
                <a:cs typeface="Livvic"/>
                <a:sym typeface="Livvic"/>
              </a:rPr>
              <a:t>Climate change demands urgent action, and access to real-time, reliable data is key. Our platform uses data from the U.S. Greenhouse Gas Center and other sources to provide actionable insights, helping users—from citizens to policymakers—understand and address climate change. By simplifying complex data, we empower informed actions that reduce carbon footprints and drive policy change.</a:t>
            </a:r>
          </a:p>
        </p:txBody>
      </p:sp>
      <p:sp>
        <p:nvSpPr>
          <p:cNvPr name="TextBox 3" id="3"/>
          <p:cNvSpPr txBox="true"/>
          <p:nvPr/>
        </p:nvSpPr>
        <p:spPr>
          <a:xfrm rot="0">
            <a:off x="1028700" y="522586"/>
            <a:ext cx="7580770" cy="1145578"/>
          </a:xfrm>
          <a:prstGeom prst="rect">
            <a:avLst/>
          </a:prstGeom>
        </p:spPr>
        <p:txBody>
          <a:bodyPr anchor="t" rtlCol="false" tIns="0" lIns="0" bIns="0" rIns="0">
            <a:spAutoFit/>
          </a:bodyPr>
          <a:lstStyle/>
          <a:p>
            <a:pPr algn="ctr">
              <a:lnSpc>
                <a:spcPts val="8480"/>
              </a:lnSpc>
            </a:pPr>
            <a:r>
              <a:rPr lang="en-US" sz="8396">
                <a:solidFill>
                  <a:srgbClr val="093362"/>
                </a:solidFill>
                <a:latin typeface="Bobby Jones"/>
                <a:ea typeface="Bobby Jones"/>
                <a:cs typeface="Bobby Jones"/>
                <a:sym typeface="Bobby Jones"/>
              </a:rPr>
              <a:t>INTRODUCTION</a:t>
            </a:r>
          </a:p>
        </p:txBody>
      </p:sp>
      <p:grpSp>
        <p:nvGrpSpPr>
          <p:cNvPr name="Group 4" id="4"/>
          <p:cNvGrpSpPr/>
          <p:nvPr/>
        </p:nvGrpSpPr>
        <p:grpSpPr>
          <a:xfrm rot="0">
            <a:off x="9737029" y="-821941"/>
            <a:ext cx="8804453" cy="13206680"/>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3421" t="0" r="-63421" b="0"/>
              </a:stretch>
            </a:blip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14438" y="385116"/>
            <a:ext cx="17659125" cy="9516767"/>
            <a:chOff x="0" y="0"/>
            <a:chExt cx="4650963" cy="2506474"/>
          </a:xfrm>
        </p:grpSpPr>
        <p:sp>
          <p:nvSpPr>
            <p:cNvPr name="Freeform 3" id="3"/>
            <p:cNvSpPr/>
            <p:nvPr/>
          </p:nvSpPr>
          <p:spPr>
            <a:xfrm flipH="false" flipV="false" rot="0">
              <a:off x="0" y="0"/>
              <a:ext cx="4650963" cy="2506474"/>
            </a:xfrm>
            <a:custGeom>
              <a:avLst/>
              <a:gdLst/>
              <a:ahLst/>
              <a:cxnLst/>
              <a:rect r="r" b="b" t="t" l="l"/>
              <a:pathLst>
                <a:path h="2506474" w="4650963">
                  <a:moveTo>
                    <a:pt x="0" y="0"/>
                  </a:moveTo>
                  <a:lnTo>
                    <a:pt x="4650963" y="0"/>
                  </a:lnTo>
                  <a:lnTo>
                    <a:pt x="4650963" y="2506474"/>
                  </a:lnTo>
                  <a:lnTo>
                    <a:pt x="0" y="2506474"/>
                  </a:lnTo>
                  <a:close/>
                </a:path>
              </a:pathLst>
            </a:custGeom>
            <a:solidFill>
              <a:srgbClr val="FFFFFF"/>
            </a:solidFill>
          </p:spPr>
        </p:sp>
        <p:sp>
          <p:nvSpPr>
            <p:cNvPr name="TextBox 4" id="4"/>
            <p:cNvSpPr txBox="true"/>
            <p:nvPr/>
          </p:nvSpPr>
          <p:spPr>
            <a:xfrm>
              <a:off x="0" y="-47625"/>
              <a:ext cx="4650963" cy="255409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74419" y="4252075"/>
            <a:ext cx="4975136" cy="4619502"/>
            <a:chOff x="0" y="0"/>
            <a:chExt cx="1404030" cy="1303667"/>
          </a:xfrm>
        </p:grpSpPr>
        <p:sp>
          <p:nvSpPr>
            <p:cNvPr name="Freeform 6" id="6"/>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a:ln cap="rnd">
              <a:noFill/>
              <a:prstDash val="solid"/>
              <a:round/>
            </a:ln>
          </p:spPr>
        </p:sp>
        <p:sp>
          <p:nvSpPr>
            <p:cNvPr name="TextBox 7" id="7"/>
            <p:cNvSpPr txBox="true"/>
            <p:nvPr/>
          </p:nvSpPr>
          <p:spPr>
            <a:xfrm>
              <a:off x="0" y="-47625"/>
              <a:ext cx="1404030"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318664" y="4252075"/>
            <a:ext cx="4940636" cy="4619502"/>
            <a:chOff x="0" y="0"/>
            <a:chExt cx="1394294" cy="1303667"/>
          </a:xfrm>
        </p:grpSpPr>
        <p:sp>
          <p:nvSpPr>
            <p:cNvPr name="Freeform 9" id="9"/>
            <p:cNvSpPr/>
            <p:nvPr/>
          </p:nvSpPr>
          <p:spPr>
            <a:xfrm flipH="false" flipV="false" rot="0">
              <a:off x="0" y="0"/>
              <a:ext cx="1394294" cy="1303667"/>
            </a:xfrm>
            <a:custGeom>
              <a:avLst/>
              <a:gdLst/>
              <a:ahLst/>
              <a:cxnLst/>
              <a:rect r="r" b="b" t="t" l="l"/>
              <a:pathLst>
                <a:path h="1303667" w="1394294">
                  <a:moveTo>
                    <a:pt x="39175" y="0"/>
                  </a:moveTo>
                  <a:lnTo>
                    <a:pt x="1355119" y="0"/>
                  </a:lnTo>
                  <a:cubicBezTo>
                    <a:pt x="1365509" y="0"/>
                    <a:pt x="1375473" y="4127"/>
                    <a:pt x="1382820" y="11474"/>
                  </a:cubicBezTo>
                  <a:cubicBezTo>
                    <a:pt x="1390167" y="18821"/>
                    <a:pt x="1394294" y="28785"/>
                    <a:pt x="1394294" y="39175"/>
                  </a:cubicBezTo>
                  <a:lnTo>
                    <a:pt x="1394294" y="1264492"/>
                  </a:lnTo>
                  <a:cubicBezTo>
                    <a:pt x="1394294" y="1286128"/>
                    <a:pt x="1376755" y="1303667"/>
                    <a:pt x="1355119" y="1303667"/>
                  </a:cubicBezTo>
                  <a:lnTo>
                    <a:pt x="39175" y="1303667"/>
                  </a:lnTo>
                  <a:cubicBezTo>
                    <a:pt x="28785" y="1303667"/>
                    <a:pt x="18821" y="1299539"/>
                    <a:pt x="11474" y="1292193"/>
                  </a:cubicBezTo>
                  <a:cubicBezTo>
                    <a:pt x="4127" y="1284846"/>
                    <a:pt x="0" y="1274882"/>
                    <a:pt x="0" y="1264492"/>
                  </a:cubicBezTo>
                  <a:lnTo>
                    <a:pt x="0" y="39175"/>
                  </a:lnTo>
                  <a:cubicBezTo>
                    <a:pt x="0" y="28785"/>
                    <a:pt x="4127" y="18821"/>
                    <a:pt x="11474" y="11474"/>
                  </a:cubicBezTo>
                  <a:cubicBezTo>
                    <a:pt x="18821" y="4127"/>
                    <a:pt x="28785" y="0"/>
                    <a:pt x="39175" y="0"/>
                  </a:cubicBezTo>
                  <a:close/>
                </a:path>
              </a:pathLst>
            </a:custGeom>
            <a:solidFill>
              <a:srgbClr val="093362"/>
            </a:solidFill>
            <a:ln cap="rnd">
              <a:noFill/>
              <a:prstDash val="solid"/>
              <a:round/>
            </a:ln>
          </p:spPr>
        </p:sp>
        <p:sp>
          <p:nvSpPr>
            <p:cNvPr name="TextBox 10" id="10"/>
            <p:cNvSpPr txBox="true"/>
            <p:nvPr/>
          </p:nvSpPr>
          <p:spPr>
            <a:xfrm>
              <a:off x="0" y="-47625"/>
              <a:ext cx="1394294"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30175" y="4252075"/>
            <a:ext cx="4975136" cy="4619502"/>
            <a:chOff x="0" y="0"/>
            <a:chExt cx="1404030" cy="1303667"/>
          </a:xfrm>
        </p:grpSpPr>
        <p:sp>
          <p:nvSpPr>
            <p:cNvPr name="Freeform 12" id="12"/>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p:spPr>
        </p:sp>
        <p:sp>
          <p:nvSpPr>
            <p:cNvPr name="TextBox 13" id="13"/>
            <p:cNvSpPr txBox="true"/>
            <p:nvPr/>
          </p:nvSpPr>
          <p:spPr>
            <a:xfrm>
              <a:off x="0" y="-47625"/>
              <a:ext cx="1404030" cy="13512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131743" y="4669279"/>
            <a:ext cx="771999" cy="7719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8777463" y="4669279"/>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14421330" y="4669279"/>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20" id="20"/>
          <p:cNvSpPr txBox="true"/>
          <p:nvPr/>
        </p:nvSpPr>
        <p:spPr>
          <a:xfrm rot="0">
            <a:off x="1303663" y="6301791"/>
            <a:ext cx="4428159" cy="1287144"/>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Awareness and Education</a:t>
            </a:r>
          </a:p>
        </p:txBody>
      </p:sp>
      <p:sp>
        <p:nvSpPr>
          <p:cNvPr name="TextBox 21" id="21"/>
          <p:cNvSpPr txBox="true"/>
          <p:nvPr/>
        </p:nvSpPr>
        <p:spPr>
          <a:xfrm rot="0">
            <a:off x="7008867" y="6301791"/>
            <a:ext cx="4270266" cy="1287144"/>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Adaptation and Resilience</a:t>
            </a:r>
          </a:p>
        </p:txBody>
      </p:sp>
      <p:grpSp>
        <p:nvGrpSpPr>
          <p:cNvPr name="Group 22" id="22"/>
          <p:cNvGrpSpPr/>
          <p:nvPr/>
        </p:nvGrpSpPr>
        <p:grpSpPr>
          <a:xfrm rot="0">
            <a:off x="-457665" y="1415424"/>
            <a:ext cx="19203330" cy="2210102"/>
            <a:chOff x="0" y="0"/>
            <a:chExt cx="5057667" cy="582085"/>
          </a:xfrm>
        </p:grpSpPr>
        <p:sp>
          <p:nvSpPr>
            <p:cNvPr name="Freeform 23" id="23"/>
            <p:cNvSpPr/>
            <p:nvPr/>
          </p:nvSpPr>
          <p:spPr>
            <a:xfrm flipH="false" flipV="false" rot="0">
              <a:off x="0" y="0"/>
              <a:ext cx="5057667" cy="582085"/>
            </a:xfrm>
            <a:custGeom>
              <a:avLst/>
              <a:gdLst/>
              <a:ahLst/>
              <a:cxnLst/>
              <a:rect r="r" b="b" t="t" l="l"/>
              <a:pathLst>
                <a:path h="582085" w="5057667">
                  <a:moveTo>
                    <a:pt x="0" y="0"/>
                  </a:moveTo>
                  <a:lnTo>
                    <a:pt x="5057667" y="0"/>
                  </a:lnTo>
                  <a:lnTo>
                    <a:pt x="5057667" y="582085"/>
                  </a:lnTo>
                  <a:lnTo>
                    <a:pt x="0" y="582085"/>
                  </a:lnTo>
                  <a:close/>
                </a:path>
              </a:pathLst>
            </a:custGeom>
            <a:solidFill>
              <a:srgbClr val="093362"/>
            </a:solidFill>
          </p:spPr>
        </p:sp>
        <p:sp>
          <p:nvSpPr>
            <p:cNvPr name="TextBox 24" id="24"/>
            <p:cNvSpPr txBox="true"/>
            <p:nvPr/>
          </p:nvSpPr>
          <p:spPr>
            <a:xfrm>
              <a:off x="0" y="-47625"/>
              <a:ext cx="5057667" cy="62971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297049" y="1761731"/>
            <a:ext cx="11693902" cy="1707988"/>
          </a:xfrm>
          <a:prstGeom prst="rect">
            <a:avLst/>
          </a:prstGeom>
        </p:spPr>
        <p:txBody>
          <a:bodyPr anchor="t" rtlCol="false" tIns="0" lIns="0" bIns="0" rIns="0">
            <a:spAutoFit/>
          </a:bodyPr>
          <a:lstStyle/>
          <a:p>
            <a:pPr algn="ctr">
              <a:lnSpc>
                <a:spcPts val="12581"/>
              </a:lnSpc>
            </a:pPr>
            <a:r>
              <a:rPr lang="en-US" sz="12457">
                <a:solidFill>
                  <a:srgbClr val="FFFFFF"/>
                </a:solidFill>
                <a:latin typeface="Bobby Jones"/>
                <a:ea typeface="Bobby Jones"/>
                <a:cs typeface="Bobby Jones"/>
                <a:sym typeface="Bobby Jones"/>
              </a:rPr>
              <a:t>FUNCTION</a:t>
            </a:r>
          </a:p>
        </p:txBody>
      </p:sp>
      <p:sp>
        <p:nvSpPr>
          <p:cNvPr name="TextBox 26" id="26"/>
          <p:cNvSpPr txBox="true"/>
          <p:nvPr/>
        </p:nvSpPr>
        <p:spPr>
          <a:xfrm rot="0">
            <a:off x="12649680" y="6422353"/>
            <a:ext cx="4255434" cy="629919"/>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Empowerment</a:t>
            </a:r>
          </a:p>
        </p:txBody>
      </p:sp>
      <p:sp>
        <p:nvSpPr>
          <p:cNvPr name="TextBox 27" id="27"/>
          <p:cNvSpPr txBox="true"/>
          <p:nvPr/>
        </p:nvSpPr>
        <p:spPr>
          <a:xfrm rot="0">
            <a:off x="324513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1</a:t>
            </a:r>
          </a:p>
        </p:txBody>
      </p:sp>
      <p:sp>
        <p:nvSpPr>
          <p:cNvPr name="TextBox 28" id="28"/>
          <p:cNvSpPr txBox="true"/>
          <p:nvPr/>
        </p:nvSpPr>
        <p:spPr>
          <a:xfrm rot="0">
            <a:off x="889085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2</a:t>
            </a:r>
          </a:p>
        </p:txBody>
      </p:sp>
      <p:sp>
        <p:nvSpPr>
          <p:cNvPr name="TextBox 29" id="29"/>
          <p:cNvSpPr txBox="true"/>
          <p:nvPr/>
        </p:nvSpPr>
        <p:spPr>
          <a:xfrm rot="0">
            <a:off x="14534724"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457665" y="-170095"/>
            <a:ext cx="9317532" cy="10711683"/>
            <a:chOff x="0" y="0"/>
            <a:chExt cx="2454000" cy="2821184"/>
          </a:xfrm>
        </p:grpSpPr>
        <p:sp>
          <p:nvSpPr>
            <p:cNvPr name="Freeform 4" id="4"/>
            <p:cNvSpPr/>
            <p:nvPr/>
          </p:nvSpPr>
          <p:spPr>
            <a:xfrm flipH="false" flipV="false" rot="0">
              <a:off x="0" y="0"/>
              <a:ext cx="2454000" cy="2821184"/>
            </a:xfrm>
            <a:custGeom>
              <a:avLst/>
              <a:gdLst/>
              <a:ahLst/>
              <a:cxnLst/>
              <a:rect r="r" b="b" t="t" l="l"/>
              <a:pathLst>
                <a:path h="2821184" w="2454000">
                  <a:moveTo>
                    <a:pt x="0" y="0"/>
                  </a:moveTo>
                  <a:lnTo>
                    <a:pt x="2454000" y="0"/>
                  </a:lnTo>
                  <a:lnTo>
                    <a:pt x="2454000" y="2821184"/>
                  </a:lnTo>
                  <a:lnTo>
                    <a:pt x="0" y="2821184"/>
                  </a:lnTo>
                  <a:close/>
                </a:path>
              </a:pathLst>
            </a:custGeom>
            <a:solidFill>
              <a:srgbClr val="093362">
                <a:alpha val="80000"/>
              </a:srgbClr>
            </a:solidFill>
          </p:spPr>
        </p:sp>
        <p:sp>
          <p:nvSpPr>
            <p:cNvPr name="TextBox 5" id="5"/>
            <p:cNvSpPr txBox="true"/>
            <p:nvPr/>
          </p:nvSpPr>
          <p:spPr>
            <a:xfrm>
              <a:off x="0" y="-47625"/>
              <a:ext cx="2454000" cy="286880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98690" y="1618278"/>
            <a:ext cx="6289316" cy="1839625"/>
          </a:xfrm>
          <a:custGeom>
            <a:avLst/>
            <a:gdLst/>
            <a:ahLst/>
            <a:cxnLst/>
            <a:rect r="r" b="b" t="t" l="l"/>
            <a:pathLst>
              <a:path h="1839625" w="6289316">
                <a:moveTo>
                  <a:pt x="0" y="0"/>
                </a:moveTo>
                <a:lnTo>
                  <a:pt x="6289316" y="0"/>
                </a:lnTo>
                <a:lnTo>
                  <a:pt x="6289316" y="1839624"/>
                </a:lnTo>
                <a:lnTo>
                  <a:pt x="0" y="183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2852440"/>
            <a:ext cx="17886641" cy="5847097"/>
          </a:xfrm>
          <a:prstGeom prst="rect">
            <a:avLst/>
          </a:prstGeom>
        </p:spPr>
        <p:txBody>
          <a:bodyPr anchor="t" rtlCol="false" tIns="0" lIns="0" bIns="0" rIns="0">
            <a:spAutoFit/>
          </a:bodyPr>
          <a:lstStyle/>
          <a:p>
            <a:pPr algn="ctr">
              <a:lnSpc>
                <a:spcPts val="4269"/>
              </a:lnSpc>
            </a:pPr>
          </a:p>
          <a:p>
            <a:pPr algn="ctr">
              <a:lnSpc>
                <a:spcPts val="4269"/>
              </a:lnSpc>
            </a:pPr>
            <a:r>
              <a:rPr lang="en-US" sz="3049" b="true">
                <a:solidFill>
                  <a:srgbClr val="55DEEB"/>
                </a:solidFill>
                <a:latin typeface="Canva Sans Bold"/>
                <a:ea typeface="Canva Sans Bold"/>
                <a:cs typeface="Canva Sans Bold"/>
                <a:sym typeface="Canva Sans Bold"/>
              </a:rPr>
              <a:t>Rising Temperatures:</a:t>
            </a:r>
          </a:p>
          <a:p>
            <a:pPr algn="ctr">
              <a:lnSpc>
                <a:spcPts val="4269"/>
              </a:lnSpc>
            </a:pPr>
            <a:r>
              <a:rPr lang="en-US" sz="3049" b="true">
                <a:solidFill>
                  <a:srgbClr val="FFFFFF"/>
                </a:solidFill>
                <a:latin typeface="Canva Sans Bold"/>
                <a:ea typeface="Canva Sans Bold"/>
                <a:cs typeface="Canva Sans Bold"/>
                <a:sym typeface="Canva Sans Bold"/>
              </a:rPr>
              <a:t>Average global temperatures have increased significantly since the pre-industrial era.</a:t>
            </a:r>
          </a:p>
          <a:p>
            <a:pPr algn="ctr">
              <a:lnSpc>
                <a:spcPts val="4269"/>
              </a:lnSpc>
            </a:pPr>
          </a:p>
          <a:p>
            <a:pPr algn="ctr">
              <a:lnSpc>
                <a:spcPts val="4269"/>
              </a:lnSpc>
            </a:pPr>
            <a:r>
              <a:rPr lang="en-US" sz="3049" b="true">
                <a:solidFill>
                  <a:srgbClr val="55DEEB"/>
                </a:solidFill>
                <a:latin typeface="Canva Sans Bold"/>
                <a:ea typeface="Canva Sans Bold"/>
                <a:cs typeface="Canva Sans Bold"/>
                <a:sym typeface="Canva Sans Bold"/>
              </a:rPr>
              <a:t>Melting Glaciers:</a:t>
            </a:r>
          </a:p>
          <a:p>
            <a:pPr algn="ctr">
              <a:lnSpc>
                <a:spcPts val="4269"/>
              </a:lnSpc>
            </a:pPr>
            <a:r>
              <a:rPr lang="en-US" sz="3049" b="true">
                <a:solidFill>
                  <a:srgbClr val="FFFFFF"/>
                </a:solidFill>
                <a:latin typeface="Canva Sans Bold"/>
                <a:ea typeface="Canva Sans Bold"/>
                <a:cs typeface="Canva Sans Bold"/>
                <a:sym typeface="Canva Sans Bold"/>
              </a:rPr>
              <a:t>Glacial ice is melting at an accelerating rate, contributing to rising sea levels.</a:t>
            </a:r>
          </a:p>
          <a:p>
            <a:pPr algn="ctr">
              <a:lnSpc>
                <a:spcPts val="4269"/>
              </a:lnSpc>
            </a:pPr>
          </a:p>
          <a:p>
            <a:pPr algn="ctr">
              <a:lnSpc>
                <a:spcPts val="4269"/>
              </a:lnSpc>
            </a:pPr>
            <a:r>
              <a:rPr lang="en-US" sz="3049" b="true">
                <a:solidFill>
                  <a:srgbClr val="FFFFFF"/>
                </a:solidFill>
                <a:latin typeface="Canva Sans Bold"/>
                <a:ea typeface="Canva Sans Bold"/>
                <a:cs typeface="Canva Sans Bold"/>
                <a:sym typeface="Canva Sans Bold"/>
              </a:rPr>
              <a:t>Expansion of ocean water due to warming and melting ice sheets is leading to higher sea levels.</a:t>
            </a:r>
          </a:p>
          <a:p>
            <a:pPr algn="ctr">
              <a:lnSpc>
                <a:spcPts val="4269"/>
              </a:lnSpc>
            </a:pPr>
            <a:r>
              <a:rPr lang="en-US" sz="3049" b="true">
                <a:solidFill>
                  <a:srgbClr val="55DEEB"/>
                </a:solidFill>
                <a:latin typeface="Canva Sans Bold"/>
                <a:ea typeface="Canva Sans Bold"/>
                <a:cs typeface="Canva Sans Bold"/>
                <a:sym typeface="Canva Sans Bold"/>
              </a:rPr>
              <a:t>Extreme Weather Events:</a:t>
            </a:r>
          </a:p>
          <a:p>
            <a:pPr algn="ctr">
              <a:lnSpc>
                <a:spcPts val="4269"/>
              </a:lnSpc>
            </a:pPr>
            <a:r>
              <a:rPr lang="en-US" sz="3049" b="true">
                <a:solidFill>
                  <a:srgbClr val="FFFFFF"/>
                </a:solidFill>
                <a:latin typeface="Canva Sans Bold"/>
                <a:ea typeface="Canva Sans Bold"/>
                <a:cs typeface="Canva Sans Bold"/>
                <a:sym typeface="Canva Sans Bold"/>
              </a:rPr>
              <a:t>Heatwaves, droughts, floods, and storms are becoming more frequent and intense.</a:t>
            </a:r>
          </a:p>
          <a:p>
            <a:pPr algn="ctr">
              <a:lnSpc>
                <a:spcPts val="4269"/>
              </a:lnSpc>
            </a:pPr>
          </a:p>
        </p:txBody>
      </p:sp>
      <p:sp>
        <p:nvSpPr>
          <p:cNvPr name="TextBox 8" id="8"/>
          <p:cNvSpPr txBox="true"/>
          <p:nvPr/>
        </p:nvSpPr>
        <p:spPr>
          <a:xfrm rot="0">
            <a:off x="391262" y="51375"/>
            <a:ext cx="16937210" cy="2486715"/>
          </a:xfrm>
          <a:prstGeom prst="rect">
            <a:avLst/>
          </a:prstGeom>
        </p:spPr>
        <p:txBody>
          <a:bodyPr anchor="t" rtlCol="false" tIns="0" lIns="0" bIns="0" rIns="0">
            <a:spAutoFit/>
          </a:bodyPr>
          <a:lstStyle/>
          <a:p>
            <a:pPr algn="ctr">
              <a:lnSpc>
                <a:spcPts val="9936"/>
              </a:lnSpc>
            </a:pPr>
            <a:r>
              <a:rPr lang="en-US" sz="7097">
                <a:solidFill>
                  <a:srgbClr val="55DEEB"/>
                </a:solidFill>
                <a:latin typeface="Bobby Jones"/>
                <a:ea typeface="Bobby Jones"/>
                <a:cs typeface="Bobby Jones"/>
                <a:sym typeface="Bobby Jones"/>
              </a:rPr>
              <a:t>The Alarming Trends:</a:t>
            </a:r>
            <a:r>
              <a:rPr lang="en-US" sz="7097">
                <a:solidFill>
                  <a:srgbClr val="000000"/>
                </a:solidFill>
                <a:latin typeface="Bobby Jones"/>
                <a:ea typeface="Bobby Jones"/>
                <a:cs typeface="Bobby Jones"/>
                <a:sym typeface="Bobby Jones"/>
              </a:rPr>
              <a:t> </a:t>
            </a:r>
            <a:r>
              <a:rPr lang="en-US" sz="7097">
                <a:solidFill>
                  <a:srgbClr val="FFFFFF"/>
                </a:solidFill>
                <a:latin typeface="Bobby Jones"/>
                <a:ea typeface="Bobby Jones"/>
                <a:cs typeface="Bobby Jones"/>
                <a:sym typeface="Bobby Jones"/>
              </a:rPr>
              <a:t>Observing Climate Change Indicators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7665" y="2829442"/>
            <a:ext cx="19203330" cy="4628115"/>
            <a:chOff x="0" y="0"/>
            <a:chExt cx="5057667" cy="1218928"/>
          </a:xfrm>
        </p:grpSpPr>
        <p:sp>
          <p:nvSpPr>
            <p:cNvPr name="Freeform 3" id="3"/>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4" id="4"/>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446289" y="494669"/>
            <a:ext cx="9600153" cy="96001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972518" y="1384624"/>
            <a:ext cx="8286782" cy="828678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784530" y="1797729"/>
            <a:ext cx="6923672" cy="7460571"/>
          </a:xfrm>
          <a:custGeom>
            <a:avLst/>
            <a:gdLst/>
            <a:ahLst/>
            <a:cxnLst/>
            <a:rect r="r" b="b" t="t" l="l"/>
            <a:pathLst>
              <a:path h="7460571" w="6923672">
                <a:moveTo>
                  <a:pt x="0" y="0"/>
                </a:moveTo>
                <a:lnTo>
                  <a:pt x="6923672" y="0"/>
                </a:lnTo>
                <a:lnTo>
                  <a:pt x="6923672" y="7460571"/>
                </a:lnTo>
                <a:lnTo>
                  <a:pt x="0" y="7460571"/>
                </a:lnTo>
                <a:lnTo>
                  <a:pt x="0" y="0"/>
                </a:lnTo>
                <a:close/>
              </a:path>
            </a:pathLst>
          </a:custGeom>
          <a:blipFill>
            <a:blip r:embed="rId2">
              <a:alphaModFix amt="93000"/>
            </a:blip>
            <a:stretch>
              <a:fillRect l="-3877" t="0" r="-3877" b="0"/>
            </a:stretch>
          </a:blipFill>
        </p:spPr>
      </p:sp>
      <p:sp>
        <p:nvSpPr>
          <p:cNvPr name="TextBox 12" id="12"/>
          <p:cNvSpPr txBox="true"/>
          <p:nvPr/>
        </p:nvSpPr>
        <p:spPr>
          <a:xfrm rot="0">
            <a:off x="1028700" y="3805663"/>
            <a:ext cx="7141867" cy="1904149"/>
          </a:xfrm>
          <a:prstGeom prst="rect">
            <a:avLst/>
          </a:prstGeom>
        </p:spPr>
        <p:txBody>
          <a:bodyPr anchor="t" rtlCol="false" tIns="0" lIns="0" bIns="0" rIns="0">
            <a:spAutoFit/>
          </a:bodyPr>
          <a:lstStyle/>
          <a:p>
            <a:pPr algn="ctr">
              <a:lnSpc>
                <a:spcPts val="7246"/>
              </a:lnSpc>
            </a:pPr>
            <a:r>
              <a:rPr lang="en-US" sz="7470">
                <a:solidFill>
                  <a:srgbClr val="FFFFFF"/>
                </a:solidFill>
                <a:latin typeface="Bobby Jones"/>
                <a:ea typeface="Bobby Jones"/>
                <a:cs typeface="Bobby Jones"/>
                <a:sym typeface="Bobby Jones"/>
              </a:rPr>
              <a:t>“a new dawn for aadi”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
        <p:nvSpPr>
          <p:cNvPr name="TextBox 4" id="4"/>
          <p:cNvSpPr txBox="true"/>
          <p:nvPr/>
        </p:nvSpPr>
        <p:spPr>
          <a:xfrm rot="0">
            <a:off x="781653" y="3199013"/>
            <a:ext cx="8362347" cy="8158185"/>
          </a:xfrm>
          <a:prstGeom prst="rect">
            <a:avLst/>
          </a:prstGeom>
        </p:spPr>
        <p:txBody>
          <a:bodyPr anchor="t" rtlCol="false" tIns="0" lIns="0" bIns="0" rIns="0">
            <a:spAutoFit/>
          </a:bodyPr>
          <a:lstStyle/>
          <a:p>
            <a:pPr algn="ctr">
              <a:lnSpc>
                <a:spcPts val="4635"/>
              </a:lnSpc>
            </a:pPr>
            <a:r>
              <a:rPr lang="en-US" sz="3311">
                <a:solidFill>
                  <a:srgbClr val="093362"/>
                </a:solidFill>
                <a:latin typeface="Livvic"/>
                <a:ea typeface="Livvic"/>
                <a:cs typeface="Livvic"/>
                <a:sym typeface="Livvic"/>
              </a:rPr>
              <a:t>Once upon a time, in a small village by a river, there lived a boy named Aadi with his parents. They were a happy family, tending to their small farm and living peacefully. But one fateful night, heavy rains began to pour. The river, which had always been gentle, swelled into a raging force. The floodwaters rose quickly, sweeping away homes, trees, and everything in their path.</a:t>
            </a:r>
          </a:p>
          <a:p>
            <a:pPr algn="ctr">
              <a:lnSpc>
                <a:spcPts val="4635"/>
              </a:lnSpc>
            </a:pPr>
            <a:r>
              <a:rPr lang="en-US" sz="3311">
                <a:solidFill>
                  <a:srgbClr val="093362"/>
                </a:solidFill>
                <a:latin typeface="Livvic"/>
                <a:ea typeface="Livvic"/>
                <a:cs typeface="Livvic"/>
                <a:sym typeface="Livvic"/>
              </a:rPr>
              <a:t>Aadi’s parents, trying to save him, pushed him onto a raft made from a broken door. </a:t>
            </a:r>
          </a:p>
          <a:p>
            <a:pPr algn="ctr">
              <a:lnSpc>
                <a:spcPts val="4635"/>
              </a:lnSpc>
            </a:pPr>
          </a:p>
          <a:p>
            <a:pPr algn="ctr">
              <a:lnSpc>
                <a:spcPts val="4635"/>
              </a:lnSpc>
            </a:pPr>
          </a:p>
          <a:p>
            <a:pPr algn="ctr" marL="0" indent="0" lvl="1">
              <a:lnSpc>
                <a:spcPts val="4635"/>
              </a:lnSpc>
              <a:spcBef>
                <a:spcPct val="0"/>
              </a:spcBef>
            </a:pPr>
          </a:p>
        </p:txBody>
      </p:sp>
      <p:sp>
        <p:nvSpPr>
          <p:cNvPr name="TextBox 5" id="5"/>
          <p:cNvSpPr txBox="true"/>
          <p:nvPr/>
        </p:nvSpPr>
        <p:spPr>
          <a:xfrm rot="0">
            <a:off x="1172441" y="1181100"/>
            <a:ext cx="7580770" cy="1331752"/>
          </a:xfrm>
          <a:prstGeom prst="rect">
            <a:avLst/>
          </a:prstGeom>
        </p:spPr>
        <p:txBody>
          <a:bodyPr anchor="t" rtlCol="false" tIns="0" lIns="0" bIns="0" rIns="0">
            <a:spAutoFit/>
          </a:bodyPr>
          <a:lstStyle/>
          <a:p>
            <a:pPr algn="ctr">
              <a:lnSpc>
                <a:spcPts val="9893"/>
              </a:lnSpc>
            </a:pPr>
            <a:r>
              <a:rPr lang="en-US" sz="9795">
                <a:solidFill>
                  <a:srgbClr val="093362"/>
                </a:solidFill>
                <a:latin typeface="Bobby Jones"/>
                <a:ea typeface="Bobby Jones"/>
                <a:cs typeface="Bobby Jones"/>
                <a:sym typeface="Bobby Jones"/>
              </a:rPr>
              <a:t>CLIMATE STORY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
        <p:nvSpPr>
          <p:cNvPr name="TextBox 4" id="4"/>
          <p:cNvSpPr txBox="true"/>
          <p:nvPr/>
        </p:nvSpPr>
        <p:spPr>
          <a:xfrm rot="0">
            <a:off x="1172441" y="2569405"/>
            <a:ext cx="7728526" cy="8084511"/>
          </a:xfrm>
          <a:prstGeom prst="rect">
            <a:avLst/>
          </a:prstGeom>
        </p:spPr>
        <p:txBody>
          <a:bodyPr anchor="t" rtlCol="false" tIns="0" lIns="0" bIns="0" rIns="0">
            <a:spAutoFit/>
          </a:bodyPr>
          <a:lstStyle/>
          <a:p>
            <a:pPr algn="ctr">
              <a:lnSpc>
                <a:spcPts val="4284"/>
              </a:lnSpc>
            </a:pPr>
            <a:r>
              <a:rPr lang="en-US" sz="3060">
                <a:solidFill>
                  <a:srgbClr val="093362"/>
                </a:solidFill>
                <a:latin typeface="Livvic"/>
                <a:ea typeface="Livvic"/>
                <a:cs typeface="Livvic"/>
                <a:sym typeface="Livvic"/>
              </a:rPr>
              <a:t>As the waters carried him away, he called out for them, but the flood had already separated them. Days passed, and Aadi found himself in a distant village, alone and heartbroken.</a:t>
            </a:r>
          </a:p>
          <a:p>
            <a:pPr algn="ctr">
              <a:lnSpc>
                <a:spcPts val="4284"/>
              </a:lnSpc>
            </a:pPr>
            <a:r>
              <a:rPr lang="en-US" sz="3060">
                <a:solidFill>
                  <a:srgbClr val="093362"/>
                </a:solidFill>
                <a:latin typeface="Livvic"/>
                <a:ea typeface="Livvic"/>
                <a:cs typeface="Livvic"/>
                <a:sym typeface="Livvic"/>
              </a:rPr>
              <a:t>A kind old fisherman named Kiran found Aadi by the riverbank, weak and lost. He took the boy in, gave him food, shelter, and even began teaching him how to fish. Though Aadi missed his parents dearly, Kiran’s warmth and wisdom gave him strength. Over time, Aadi learned to live with the pain, finding solace in the river that once brought him sorrow.</a:t>
            </a:r>
          </a:p>
          <a:p>
            <a:pPr algn="ctr" marL="0" indent="0" lvl="1">
              <a:lnSpc>
                <a:spcPts val="4284"/>
              </a:lnSpc>
              <a:spcBef>
                <a:spcPct val="0"/>
              </a:spcBef>
            </a:pPr>
          </a:p>
        </p:txBody>
      </p:sp>
      <p:sp>
        <p:nvSpPr>
          <p:cNvPr name="TextBox 5" id="5"/>
          <p:cNvSpPr txBox="true"/>
          <p:nvPr/>
        </p:nvSpPr>
        <p:spPr>
          <a:xfrm rot="0">
            <a:off x="1673265" y="513086"/>
            <a:ext cx="6726878" cy="1174103"/>
          </a:xfrm>
          <a:prstGeom prst="rect">
            <a:avLst/>
          </a:prstGeom>
        </p:spPr>
        <p:txBody>
          <a:bodyPr anchor="t" rtlCol="false" tIns="0" lIns="0" bIns="0" rIns="0">
            <a:spAutoFit/>
          </a:bodyPr>
          <a:lstStyle/>
          <a:p>
            <a:pPr algn="ctr">
              <a:lnSpc>
                <a:spcPts val="8779"/>
              </a:lnSpc>
            </a:pPr>
            <a:r>
              <a:rPr lang="en-US" sz="8692">
                <a:solidFill>
                  <a:srgbClr val="093362"/>
                </a:solidFill>
                <a:latin typeface="Bobby Jones"/>
                <a:ea typeface="Bobby Jones"/>
                <a:cs typeface="Bobby Jones"/>
                <a:sym typeface="Bobby Jones"/>
              </a:rPr>
              <a:t>CLIMATE STORY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
        <p:nvSpPr>
          <p:cNvPr name="TextBox 4" id="4"/>
          <p:cNvSpPr txBox="true"/>
          <p:nvPr/>
        </p:nvSpPr>
        <p:spPr>
          <a:xfrm rot="0">
            <a:off x="754411" y="2569405"/>
            <a:ext cx="8564587" cy="8084511"/>
          </a:xfrm>
          <a:prstGeom prst="rect">
            <a:avLst/>
          </a:prstGeom>
        </p:spPr>
        <p:txBody>
          <a:bodyPr anchor="t" rtlCol="false" tIns="0" lIns="0" bIns="0" rIns="0">
            <a:spAutoFit/>
          </a:bodyPr>
          <a:lstStyle/>
          <a:p>
            <a:pPr algn="ctr">
              <a:lnSpc>
                <a:spcPts val="4284"/>
              </a:lnSpc>
            </a:pPr>
            <a:r>
              <a:rPr lang="en-US" sz="3060">
                <a:solidFill>
                  <a:srgbClr val="093362"/>
                </a:solidFill>
                <a:latin typeface="Livvic"/>
                <a:ea typeface="Livvic"/>
                <a:cs typeface="Livvic"/>
                <a:sym typeface="Livvic"/>
              </a:rPr>
              <a:t>Months later, while fishing on the riverbank, Aadi noticed a small boat coming towards him. As it approached, he saw two familiar faces—his parents, alive and well! They had survived the flood and spent months searching for him. With tearful eyes and open arms, they reunited in a joyous embrace.</a:t>
            </a:r>
          </a:p>
          <a:p>
            <a:pPr algn="ctr">
              <a:lnSpc>
                <a:spcPts val="4284"/>
              </a:lnSpc>
            </a:pPr>
            <a:r>
              <a:rPr lang="en-US" sz="3060">
                <a:solidFill>
                  <a:srgbClr val="093362"/>
                </a:solidFill>
                <a:latin typeface="Livvic"/>
                <a:ea typeface="Livvic"/>
                <a:cs typeface="Livvic"/>
                <a:sym typeface="Livvic"/>
              </a:rPr>
              <a:t>Together, they thanked Kiran for his kindness, and the family rebuilt their lives, stronger than ever. Though they had lost much, they had found each other again, and that was all that mattered.</a:t>
            </a:r>
          </a:p>
          <a:p>
            <a:pPr algn="ctr">
              <a:lnSpc>
                <a:spcPts val="4284"/>
              </a:lnSpc>
            </a:pPr>
            <a:r>
              <a:rPr lang="en-US" sz="3060">
                <a:solidFill>
                  <a:srgbClr val="093362"/>
                </a:solidFill>
                <a:latin typeface="Livvic"/>
                <a:ea typeface="Livvic"/>
                <a:cs typeface="Livvic"/>
                <a:sym typeface="Livvic"/>
              </a:rPr>
              <a:t>And from that day on, the river, once feared, became a symbol of hope and reunion for Aadi and his family.</a:t>
            </a:r>
          </a:p>
          <a:p>
            <a:pPr algn="ctr" marL="0" indent="0" lvl="1">
              <a:lnSpc>
                <a:spcPts val="4284"/>
              </a:lnSpc>
              <a:spcBef>
                <a:spcPct val="0"/>
              </a:spcBef>
            </a:pPr>
          </a:p>
        </p:txBody>
      </p:sp>
      <p:sp>
        <p:nvSpPr>
          <p:cNvPr name="TextBox 5" id="5"/>
          <p:cNvSpPr txBox="true"/>
          <p:nvPr/>
        </p:nvSpPr>
        <p:spPr>
          <a:xfrm rot="0">
            <a:off x="1892488" y="718336"/>
            <a:ext cx="6726878" cy="1174103"/>
          </a:xfrm>
          <a:prstGeom prst="rect">
            <a:avLst/>
          </a:prstGeom>
        </p:spPr>
        <p:txBody>
          <a:bodyPr anchor="t" rtlCol="false" tIns="0" lIns="0" bIns="0" rIns="0">
            <a:spAutoFit/>
          </a:bodyPr>
          <a:lstStyle/>
          <a:p>
            <a:pPr algn="ctr">
              <a:lnSpc>
                <a:spcPts val="8779"/>
              </a:lnSpc>
            </a:pPr>
            <a:r>
              <a:rPr lang="en-US" sz="8692">
                <a:solidFill>
                  <a:srgbClr val="093362"/>
                </a:solidFill>
                <a:latin typeface="Bobby Jones"/>
                <a:ea typeface="Bobby Jones"/>
                <a:cs typeface="Bobby Jones"/>
                <a:sym typeface="Bobby Jones"/>
              </a:rPr>
              <a:t>CLIMATE STORY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DAGSrv3oilY</dc:identifier>
  <dcterms:modified xsi:type="dcterms:W3CDTF">2011-08-01T06:04:30Z</dcterms:modified>
  <cp:revision>1</cp:revision>
  <dc:title>Cyril joseph</dc:title>
</cp:coreProperties>
</file>